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 id="2147483660" r:id="rId2"/>
    <p:sldMasterId id="2147483684" r:id="rId3"/>
    <p:sldMasterId id="2147483696" r:id="rId4"/>
  </p:sldMasterIdLst>
  <p:notesMasterIdLst>
    <p:notesMasterId r:id="rId12"/>
  </p:notesMasterIdLst>
  <p:handoutMasterIdLst>
    <p:handoutMasterId r:id="rId13"/>
  </p:handoutMasterIdLst>
  <p:sldIdLst>
    <p:sldId id="312" r:id="rId5"/>
    <p:sldId id="373" r:id="rId6"/>
    <p:sldId id="366" r:id="rId7"/>
    <p:sldId id="374" r:id="rId8"/>
    <p:sldId id="375" r:id="rId9"/>
    <p:sldId id="376" r:id="rId10"/>
    <p:sldId id="329" r:id="rId11"/>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65" userDrawn="1">
          <p15:clr>
            <a:srgbClr val="A4A3A4"/>
          </p15:clr>
        </p15:guide>
        <p15:guide id="2" pos="385" userDrawn="1">
          <p15:clr>
            <a:srgbClr val="A4A3A4"/>
          </p15:clr>
        </p15:guide>
        <p15:guide id="3" pos="53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D5FF"/>
    <a:srgbClr val="99CCFF"/>
    <a:srgbClr val="003399"/>
    <a:srgbClr val="0033CC"/>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40" autoAdjust="0"/>
    <p:restoredTop sz="97932" autoAdjust="0"/>
  </p:normalViewPr>
  <p:slideViewPr>
    <p:cSldViewPr snapToGrid="0" snapToObjects="1" showGuides="1">
      <p:cViewPr varScale="1">
        <p:scale>
          <a:sx n="110" d="100"/>
          <a:sy n="110" d="100"/>
        </p:scale>
        <p:origin x="1422" y="138"/>
      </p:cViewPr>
      <p:guideLst>
        <p:guide orient="horz" pos="4065"/>
        <p:guide pos="385"/>
        <p:guide pos="53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065" cy="497410"/>
          </a:xfrm>
          <a:prstGeom prst="rect">
            <a:avLst/>
          </a:prstGeom>
        </p:spPr>
        <p:txBody>
          <a:bodyPr vert="horz" lIns="88212" tIns="44106" rIns="88212" bIns="44106" rtlCol="0"/>
          <a:lstStyle>
            <a:lvl1pPr algn="l">
              <a:defRPr sz="1200"/>
            </a:lvl1pPr>
          </a:lstStyle>
          <a:p>
            <a:endParaRPr lang="en-AU"/>
          </a:p>
        </p:txBody>
      </p:sp>
      <p:sp>
        <p:nvSpPr>
          <p:cNvPr id="3" name="Date Placeholder 2"/>
          <p:cNvSpPr>
            <a:spLocks noGrp="1"/>
          </p:cNvSpPr>
          <p:nvPr>
            <p:ph type="dt" sz="quarter" idx="1"/>
          </p:nvPr>
        </p:nvSpPr>
        <p:spPr>
          <a:xfrm>
            <a:off x="3850092" y="1"/>
            <a:ext cx="2946065" cy="497410"/>
          </a:xfrm>
          <a:prstGeom prst="rect">
            <a:avLst/>
          </a:prstGeom>
        </p:spPr>
        <p:txBody>
          <a:bodyPr vert="horz" lIns="88212" tIns="44106" rIns="88212" bIns="44106" rtlCol="0"/>
          <a:lstStyle>
            <a:lvl1pPr algn="r">
              <a:defRPr sz="1200"/>
            </a:lvl1pPr>
          </a:lstStyle>
          <a:p>
            <a:fld id="{3FAE9CC6-B27C-41B2-B760-FD743258BDA8}" type="datetimeFigureOut">
              <a:rPr lang="en-AU" smtClean="0"/>
              <a:pPr/>
              <a:t>18/03/2020</a:t>
            </a:fld>
            <a:endParaRPr lang="en-AU"/>
          </a:p>
        </p:txBody>
      </p:sp>
      <p:sp>
        <p:nvSpPr>
          <p:cNvPr id="4" name="Footer Placeholder 3"/>
          <p:cNvSpPr>
            <a:spLocks noGrp="1"/>
          </p:cNvSpPr>
          <p:nvPr>
            <p:ph type="ftr" sz="quarter" idx="2"/>
          </p:nvPr>
        </p:nvSpPr>
        <p:spPr>
          <a:xfrm>
            <a:off x="0" y="9429229"/>
            <a:ext cx="2946065" cy="497409"/>
          </a:xfrm>
          <a:prstGeom prst="rect">
            <a:avLst/>
          </a:prstGeom>
        </p:spPr>
        <p:txBody>
          <a:bodyPr vert="horz" lIns="88212" tIns="44106" rIns="88212" bIns="44106" rtlCol="0" anchor="b"/>
          <a:lstStyle>
            <a:lvl1pPr algn="l">
              <a:defRPr sz="1200"/>
            </a:lvl1pPr>
          </a:lstStyle>
          <a:p>
            <a:r>
              <a:rPr lang="en-AU"/>
              <a:t>5</a:t>
            </a:r>
          </a:p>
        </p:txBody>
      </p:sp>
      <p:sp>
        <p:nvSpPr>
          <p:cNvPr id="5" name="Slide Number Placeholder 4"/>
          <p:cNvSpPr>
            <a:spLocks noGrp="1"/>
          </p:cNvSpPr>
          <p:nvPr>
            <p:ph type="sldNum" sz="quarter" idx="3"/>
          </p:nvPr>
        </p:nvSpPr>
        <p:spPr>
          <a:xfrm>
            <a:off x="3850092" y="9429229"/>
            <a:ext cx="2946065" cy="497409"/>
          </a:xfrm>
          <a:prstGeom prst="rect">
            <a:avLst/>
          </a:prstGeom>
        </p:spPr>
        <p:txBody>
          <a:bodyPr vert="horz" lIns="88212" tIns="44106" rIns="88212" bIns="44106" rtlCol="0" anchor="b"/>
          <a:lstStyle>
            <a:lvl1pPr algn="r">
              <a:defRPr sz="1200"/>
            </a:lvl1pPr>
          </a:lstStyle>
          <a:p>
            <a:fld id="{C3B006C3-CB54-4227-8676-C3EC93CD682A}" type="slidenum">
              <a:rPr lang="en-AU" smtClean="0"/>
              <a:pPr/>
              <a:t>‹#›</a:t>
            </a:fld>
            <a:endParaRPr lang="en-AU"/>
          </a:p>
        </p:txBody>
      </p:sp>
    </p:spTree>
    <p:extLst>
      <p:ext uri="{BB962C8B-B14F-4D97-AF65-F5344CB8AC3E}">
        <p14:creationId xmlns:p14="http://schemas.microsoft.com/office/powerpoint/2010/main" val="363558459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32" tIns="45716" rIns="91432" bIns="45716" rtlCol="0"/>
          <a:lstStyle>
            <a:lvl1pPr algn="l">
              <a:defRPr sz="1200"/>
            </a:lvl1pPr>
          </a:lstStyle>
          <a:p>
            <a:endParaRPr lang="en-US" dirty="0"/>
          </a:p>
        </p:txBody>
      </p:sp>
      <p:sp>
        <p:nvSpPr>
          <p:cNvPr id="3" name="Date Placeholder 2"/>
          <p:cNvSpPr>
            <a:spLocks noGrp="1"/>
          </p:cNvSpPr>
          <p:nvPr>
            <p:ph type="dt" idx="1"/>
          </p:nvPr>
        </p:nvSpPr>
        <p:spPr>
          <a:xfrm>
            <a:off x="3850444" y="0"/>
            <a:ext cx="2945659" cy="496332"/>
          </a:xfrm>
          <a:prstGeom prst="rect">
            <a:avLst/>
          </a:prstGeom>
        </p:spPr>
        <p:txBody>
          <a:bodyPr vert="horz" lIns="91432" tIns="45716" rIns="91432" bIns="45716" rtlCol="0"/>
          <a:lstStyle>
            <a:lvl1pPr algn="r">
              <a:defRPr sz="1200"/>
            </a:lvl1pPr>
          </a:lstStyle>
          <a:p>
            <a:fld id="{FC7E6324-1655-E34D-A848-3EF25F586676}" type="datetimeFigureOut">
              <a:rPr lang="en-US" smtClean="0"/>
              <a:pPr/>
              <a:t>3/18/2020</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32" tIns="45716" rIns="91432" bIns="45716" rtlCol="0" anchor="ctr"/>
          <a:lstStyle/>
          <a:p>
            <a:endParaRPr lang="en-US"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32" tIns="45716" rIns="91432" bIns="45716"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1" y="9428584"/>
            <a:ext cx="2945659" cy="496332"/>
          </a:xfrm>
          <a:prstGeom prst="rect">
            <a:avLst/>
          </a:prstGeom>
        </p:spPr>
        <p:txBody>
          <a:bodyPr vert="horz" lIns="91432" tIns="45716" rIns="91432" bIns="45716" rtlCol="0" anchor="b"/>
          <a:lstStyle>
            <a:lvl1pPr algn="l">
              <a:defRPr sz="1200"/>
            </a:lvl1pPr>
          </a:lstStyle>
          <a:p>
            <a:r>
              <a:rPr lang="en-US"/>
              <a:t>5</a:t>
            </a:r>
            <a:endParaRPr lang="en-US" dirty="0"/>
          </a:p>
        </p:txBody>
      </p:sp>
      <p:sp>
        <p:nvSpPr>
          <p:cNvPr id="7" name="Slide Number Placeholder 6"/>
          <p:cNvSpPr>
            <a:spLocks noGrp="1"/>
          </p:cNvSpPr>
          <p:nvPr>
            <p:ph type="sldNum" sz="quarter" idx="5"/>
          </p:nvPr>
        </p:nvSpPr>
        <p:spPr>
          <a:xfrm>
            <a:off x="3850444" y="9428584"/>
            <a:ext cx="2945659" cy="496332"/>
          </a:xfrm>
          <a:prstGeom prst="rect">
            <a:avLst/>
          </a:prstGeom>
        </p:spPr>
        <p:txBody>
          <a:bodyPr vert="horz" lIns="91432" tIns="45716" rIns="91432" bIns="45716" rtlCol="0" anchor="b"/>
          <a:lstStyle>
            <a:lvl1pPr algn="r">
              <a:defRPr sz="1200"/>
            </a:lvl1pPr>
          </a:lstStyle>
          <a:p>
            <a:fld id="{D872873A-9E1F-A541-932D-16257FC88A85}" type="slidenum">
              <a:rPr lang="en-US" smtClean="0"/>
              <a:pPr/>
              <a:t>‹#›</a:t>
            </a:fld>
            <a:endParaRPr lang="en-US" dirty="0"/>
          </a:p>
        </p:txBody>
      </p:sp>
    </p:spTree>
    <p:extLst>
      <p:ext uri="{BB962C8B-B14F-4D97-AF65-F5344CB8AC3E}">
        <p14:creationId xmlns:p14="http://schemas.microsoft.com/office/powerpoint/2010/main" val="2052377432"/>
      </p:ext>
    </p:extLst>
  </p:cSld>
  <p:clrMap bg1="lt1" tx1="dk1" bg2="lt2" tx2="dk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A31D9BC-12A8-498E-B5FB-F959EB8B23E1}" type="datetimeFigureOut">
              <a:rPr lang="en-US" smtClean="0"/>
              <a:pPr/>
              <a:t>3/18/2020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31D9BC-12A8-498E-B5FB-F959EB8B23E1}" type="datetimeFigureOut">
              <a:rPr lang="en-US" smtClean="0"/>
              <a:pPr/>
              <a:t>3/18/2020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31D9BC-12A8-498E-B5FB-F959EB8B23E1}" type="datetimeFigureOut">
              <a:rPr lang="en-US" smtClean="0"/>
              <a:pPr/>
              <a:t>3/18/2020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4" name="Date Placeholder 3"/>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25621926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25495291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38637011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4"/>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27779449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1726737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Date Placeholder 2"/>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2062458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30378420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1550990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31D9BC-12A8-498E-B5FB-F959EB8B23E1}" type="datetimeFigureOut">
              <a:rPr lang="en-US" smtClean="0"/>
              <a:pPr/>
              <a:t>3/18/2020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25906956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3728793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9E543F74-FF43-674C-9FAC-18FFF8209EF9}"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12740153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4" name="Date Placeholder 3"/>
          <p:cNvSpPr>
            <a:spLocks noGrp="1"/>
          </p:cNvSpPr>
          <p:nvPr>
            <p:ph type="dt" sz="half" idx="10"/>
          </p:nvPr>
        </p:nvSpPr>
        <p:spPr/>
        <p:txBody>
          <a:bodyPr/>
          <a:lstStyle/>
          <a:p>
            <a:fld id="{D0387ADF-F3AB-43FB-9515-E3BD8DC68B7B}"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36833451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89EDBD4-BB29-46F8-8535-C2685070E3F7}"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
        <p:nvSpPr>
          <p:cNvPr id="8" name="Rectangle 7">
            <a:extLst>
              <a:ext uri="{FF2B5EF4-FFF2-40B4-BE49-F238E27FC236}">
                <a16:creationId xmlns:a16="http://schemas.microsoft.com/office/drawing/2014/main" id="{0DFD6087-33C0-4731-9C5F-68FF782A07C6}"/>
              </a:ext>
            </a:extLst>
          </p:cNvPr>
          <p:cNvSpPr/>
          <p:nvPr userDrawn="1"/>
        </p:nvSpPr>
        <p:spPr>
          <a:xfrm>
            <a:off x="7332293" y="136525"/>
            <a:ext cx="1743342" cy="16837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ln>
                <a:noFill/>
              </a:ln>
            </a:endParaRPr>
          </a:p>
        </p:txBody>
      </p:sp>
      <p:sp>
        <p:nvSpPr>
          <p:cNvPr id="2" name="Title 1"/>
          <p:cNvSpPr>
            <a:spLocks noGrp="1"/>
          </p:cNvSpPr>
          <p:nvPr>
            <p:ph type="title"/>
          </p:nvPr>
        </p:nvSpPr>
        <p:spPr/>
        <p:txBody>
          <a:bodyPr/>
          <a:lstStyle/>
          <a:p>
            <a:r>
              <a:rPr lang="en-AU"/>
              <a:t>Click to edit Master title style</a:t>
            </a:r>
            <a:endParaRPr lang="en-US"/>
          </a:p>
        </p:txBody>
      </p:sp>
      <p:pic>
        <p:nvPicPr>
          <p:cNvPr id="7" name="Picture 6">
            <a:extLst>
              <a:ext uri="{FF2B5EF4-FFF2-40B4-BE49-F238E27FC236}">
                <a16:creationId xmlns:a16="http://schemas.microsoft.com/office/drawing/2014/main" id="{2A2EC7A9-72F9-453B-ABF1-E4510CF2DD6E}"/>
              </a:ext>
            </a:extLst>
          </p:cNvPr>
          <p:cNvPicPr/>
          <p:nvPr userDrawn="1"/>
        </p:nvPicPr>
        <p:blipFill>
          <a:blip r:embed="rId2"/>
          <a:stretch>
            <a:fillRect/>
          </a:stretch>
        </p:blipFill>
        <p:spPr>
          <a:xfrm>
            <a:off x="8019795" y="136525"/>
            <a:ext cx="940904" cy="973036"/>
          </a:xfrm>
          <a:prstGeom prst="rect">
            <a:avLst/>
          </a:prstGeom>
        </p:spPr>
      </p:pic>
      <p:sp>
        <p:nvSpPr>
          <p:cNvPr id="3" name="Content Placeholder 2"/>
          <p:cNvSpPr>
            <a:spLocks noGrp="1"/>
          </p:cNvSpPr>
          <p:nvPr>
            <p:ph idx="1"/>
          </p:nvPr>
        </p:nvSpPr>
        <p:spPr/>
        <p:txBody>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26740882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p>
            <a:fld id="{E5C6D11F-9393-4399-AF10-EB1B32F41231}"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4111655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4"/>
          <p:cNvSpPr>
            <a:spLocks noGrp="1"/>
          </p:cNvSpPr>
          <p:nvPr>
            <p:ph type="dt" sz="half" idx="10"/>
          </p:nvPr>
        </p:nvSpPr>
        <p:spPr/>
        <p:txBody>
          <a:bodyPr/>
          <a:lstStyle/>
          <a:p>
            <a:fld id="{0CF2076E-D648-4CC9-882D-797E36F52ED0}" type="datetime1">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4119157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441965CD-6C32-4E0C-BBDE-F695E91FCBE1}" type="datetime1">
              <a:rPr lang="en-US" smtClean="0"/>
              <a:pPr/>
              <a:t>3/18/2020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13352111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Date Placeholder 2"/>
          <p:cNvSpPr>
            <a:spLocks noGrp="1"/>
          </p:cNvSpPr>
          <p:nvPr>
            <p:ph type="dt" sz="half" idx="10"/>
          </p:nvPr>
        </p:nvSpPr>
        <p:spPr/>
        <p:txBody>
          <a:bodyPr/>
          <a:lstStyle/>
          <a:p>
            <a:fld id="{B34F9BFB-43F5-4C10-9F8A-21DEF4FCEC46}" type="datetime1">
              <a:rPr lang="en-US" smtClean="0"/>
              <a:pPr/>
              <a:t>3/18/2020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8672442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7F6E3D-3DD6-4A9A-BF69-DDAB123607EA}" type="datetime1">
              <a:rPr lang="en-US" smtClean="0"/>
              <a:pPr/>
              <a:t>3/18/2020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2828409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31D9BC-12A8-498E-B5FB-F959EB8B23E1}" type="datetimeFigureOut">
              <a:rPr lang="en-US" smtClean="0"/>
              <a:pPr/>
              <a:t>3/18/2020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E5DE07E9-A42B-4951-80B3-60930D3F706F}" type="datetime1">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487094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146A01CB-A50B-4DE8-9C0D-ED477EB248C2}" type="datetime1">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19775464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81B7CDB4-51B8-4A06-9386-AA9DCC6E4FA9}"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26010212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C3CECCFF-BC51-4F68-B067-3D582B1943D9}"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539911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4" name="Date Placeholder 3"/>
          <p:cNvSpPr>
            <a:spLocks noGrp="1"/>
          </p:cNvSpPr>
          <p:nvPr>
            <p:ph type="dt" sz="half" idx="10"/>
          </p:nvPr>
        </p:nvSpPr>
        <p:spPr/>
        <p:txBody>
          <a:bodyPr/>
          <a:lstStyle/>
          <a:p>
            <a:fld id="{D0387ADF-F3AB-43FB-9515-E3BD8DC68B7B}"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7196063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A89EDBD4-BB29-46F8-8535-C2685070E3F7}"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
        <p:nvSpPr>
          <p:cNvPr id="7" name="Rectangle 6">
            <a:extLst>
              <a:ext uri="{FF2B5EF4-FFF2-40B4-BE49-F238E27FC236}">
                <a16:creationId xmlns:a16="http://schemas.microsoft.com/office/drawing/2014/main" id="{5A2461FD-6E09-4031-A1BF-96CD8098B92B}"/>
              </a:ext>
            </a:extLst>
          </p:cNvPr>
          <p:cNvSpPr/>
          <p:nvPr userDrawn="1"/>
        </p:nvSpPr>
        <p:spPr>
          <a:xfrm>
            <a:off x="7332293" y="136525"/>
            <a:ext cx="1743342" cy="16837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ln>
                <a:noFill/>
              </a:ln>
            </a:endParaRPr>
          </a:p>
        </p:txBody>
      </p:sp>
      <p:pic>
        <p:nvPicPr>
          <p:cNvPr id="8" name="Picture 7">
            <a:extLst>
              <a:ext uri="{FF2B5EF4-FFF2-40B4-BE49-F238E27FC236}">
                <a16:creationId xmlns:a16="http://schemas.microsoft.com/office/drawing/2014/main" id="{3D9BC0D5-8A62-41EA-8E60-2460D50DA9C5}"/>
              </a:ext>
            </a:extLst>
          </p:cNvPr>
          <p:cNvPicPr/>
          <p:nvPr userDrawn="1"/>
        </p:nvPicPr>
        <p:blipFill>
          <a:blip r:embed="rId2"/>
          <a:stretch>
            <a:fillRect/>
          </a:stretch>
        </p:blipFill>
        <p:spPr>
          <a:xfrm>
            <a:off x="8277045" y="92076"/>
            <a:ext cx="819509" cy="802583"/>
          </a:xfrm>
          <a:prstGeom prst="rect">
            <a:avLst/>
          </a:prstGeom>
        </p:spPr>
      </p:pic>
    </p:spTree>
    <p:extLst>
      <p:ext uri="{BB962C8B-B14F-4D97-AF65-F5344CB8AC3E}">
        <p14:creationId xmlns:p14="http://schemas.microsoft.com/office/powerpoint/2010/main" val="42277499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p>
            <a:fld id="{E5C6D11F-9393-4399-AF10-EB1B32F41231}"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33402775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4"/>
          <p:cNvSpPr>
            <a:spLocks noGrp="1"/>
          </p:cNvSpPr>
          <p:nvPr>
            <p:ph type="dt" sz="half" idx="10"/>
          </p:nvPr>
        </p:nvSpPr>
        <p:spPr/>
        <p:txBody>
          <a:bodyPr/>
          <a:lstStyle/>
          <a:p>
            <a:fld id="{0CF2076E-D648-4CC9-882D-797E36F52ED0}" type="datetime1">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5372793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441965CD-6C32-4E0C-BBDE-F695E91FCBE1}" type="datetime1">
              <a:rPr lang="en-US" smtClean="0"/>
              <a:pPr/>
              <a:t>3/18/2020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19536336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Date Placeholder 2"/>
          <p:cNvSpPr>
            <a:spLocks noGrp="1"/>
          </p:cNvSpPr>
          <p:nvPr>
            <p:ph type="dt" sz="half" idx="10"/>
          </p:nvPr>
        </p:nvSpPr>
        <p:spPr/>
        <p:txBody>
          <a:bodyPr/>
          <a:lstStyle/>
          <a:p>
            <a:fld id="{B34F9BFB-43F5-4C10-9F8A-21DEF4FCEC46}" type="datetime1">
              <a:rPr lang="en-US" smtClean="0"/>
              <a:pPr/>
              <a:t>3/18/2020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109209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A31D9BC-12A8-498E-B5FB-F959EB8B23E1}" type="datetimeFigureOut">
              <a:rPr lang="en-US" smtClean="0"/>
              <a:pPr/>
              <a:t>3/18/2020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7F6E3D-3DD6-4A9A-BF69-DDAB123607EA}" type="datetime1">
              <a:rPr lang="en-US" smtClean="0"/>
              <a:pPr/>
              <a:t>3/18/2020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2304363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E5DE07E9-A42B-4951-80B3-60930D3F706F}" type="datetime1">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482764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146A01CB-A50B-4DE8-9C0D-ED477EB248C2}" type="datetime1">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1684032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81B7CDB4-51B8-4A06-9386-AA9DCC6E4FA9}"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14681021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C3CECCFF-BC51-4F68-B067-3D582B1943D9}" type="datetime1">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A3F622-C77F-2E48-BDFF-0ABE7A7CA76C}" type="slidenum">
              <a:rPr lang="en-US" smtClean="0"/>
              <a:pPr/>
              <a:t>‹#›</a:t>
            </a:fld>
            <a:endParaRPr lang="en-US" dirty="0"/>
          </a:p>
        </p:txBody>
      </p:sp>
    </p:spTree>
    <p:extLst>
      <p:ext uri="{BB962C8B-B14F-4D97-AF65-F5344CB8AC3E}">
        <p14:creationId xmlns:p14="http://schemas.microsoft.com/office/powerpoint/2010/main" val="1104927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A31D9BC-12A8-498E-B5FB-F959EB8B23E1}" type="datetimeFigureOut">
              <a:rPr lang="en-US" smtClean="0"/>
              <a:pPr/>
              <a:t>3/18/2020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A31D9BC-12A8-498E-B5FB-F959EB8B23E1}" type="datetimeFigureOut">
              <a:rPr lang="en-US" smtClean="0"/>
              <a:pPr/>
              <a:t>3/18/2020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1D9BC-12A8-498E-B5FB-F959EB8B23E1}" type="datetimeFigureOut">
              <a:rPr lang="en-US" smtClean="0"/>
              <a:pPr/>
              <a:t>3/18/2020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A31D9BC-12A8-498E-B5FB-F959EB8B23E1}" type="datetimeFigureOut">
              <a:rPr lang="en-US" smtClean="0"/>
              <a:pPr/>
              <a:t>3/18/2020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A31D9BC-12A8-498E-B5FB-F959EB8B23E1}" type="datetimeFigureOut">
              <a:rPr lang="en-US" smtClean="0"/>
              <a:pPr/>
              <a:t>3/18/2020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E2EE46-88B9-43A4-918D-727FCC16E3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31D9BC-12A8-498E-B5FB-F959EB8B23E1}" type="datetimeFigureOut">
              <a:rPr lang="en-US" smtClean="0"/>
              <a:pPr/>
              <a:t>3/18/2020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E2EE46-88B9-43A4-918D-727FCC16E3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543F74-FF43-674C-9FAC-18FFF8209EF9}" type="datetimeFigureOut">
              <a:rPr lang="en-US" smtClean="0"/>
              <a:pPr/>
              <a:t>3/18/2020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3E8F23-F015-F24D-B8B0-36F6E2760896}" type="slidenum">
              <a:rPr lang="en-US" smtClean="0"/>
              <a:pPr/>
              <a:t>‹#›</a:t>
            </a:fld>
            <a:endParaRPr lang="en-US" dirty="0"/>
          </a:p>
        </p:txBody>
      </p:sp>
    </p:spTree>
    <p:extLst>
      <p:ext uri="{BB962C8B-B14F-4D97-AF65-F5344CB8AC3E}">
        <p14:creationId xmlns:p14="http://schemas.microsoft.com/office/powerpoint/2010/main" val="7698895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dirty="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518208-BEC0-4E42-BC34-CC2C0FECB31B}" type="datetime1">
              <a:rPr lang="en-US" smtClean="0"/>
              <a:pPr/>
              <a:t>3/18/2020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166314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A3F622-C77F-2E48-BDFF-0ABE7A7CA76C}" type="slidenum">
              <a:rPr lang="en-US" smtClean="0"/>
              <a:pPr/>
              <a:t>‹#›</a:t>
            </a:fld>
            <a:endParaRPr lang="en-US" dirty="0"/>
          </a:p>
        </p:txBody>
      </p:sp>
      <p:pic>
        <p:nvPicPr>
          <p:cNvPr id="7" name="Picture 6"/>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7086601" y="84154"/>
            <a:ext cx="2057400" cy="1895345"/>
          </a:xfrm>
          <a:prstGeom prst="rect">
            <a:avLst/>
          </a:prstGeom>
        </p:spPr>
      </p:pic>
      <p:pic>
        <p:nvPicPr>
          <p:cNvPr id="9" name="Picture 8" descr="PowerPoint cows Smaller.jpg"/>
          <p:cNvPicPr>
            <a:picLocks noChangeAspect="1"/>
          </p:cNvPicPr>
          <p:nvPr userDrawn="1"/>
        </p:nvPicPr>
        <p:blipFill>
          <a:blip r:embed="rId14" cstate="print">
            <a:extLst>
              <a:ext uri="{28A0092B-C50C-407E-A947-70E740481C1C}">
                <a14:useLocalDpi xmlns:a14="http://schemas.microsoft.com/office/drawing/2010/main"/>
              </a:ext>
            </a:extLst>
          </a:blip>
          <a:stretch>
            <a:fillRect/>
          </a:stretch>
        </p:blipFill>
        <p:spPr>
          <a:xfrm>
            <a:off x="0" y="6189397"/>
            <a:ext cx="9144000" cy="668603"/>
          </a:xfrm>
          <a:prstGeom prst="rect">
            <a:avLst/>
          </a:prstGeom>
        </p:spPr>
      </p:pic>
    </p:spTree>
    <p:extLst>
      <p:ext uri="{BB962C8B-B14F-4D97-AF65-F5344CB8AC3E}">
        <p14:creationId xmlns:p14="http://schemas.microsoft.com/office/powerpoint/2010/main" val="312770423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defTabSz="457200" rtl="0" eaLnBrk="1" latinLnBrk="0" hangingPunct="1">
        <a:spcBef>
          <a:spcPct val="0"/>
        </a:spcBef>
        <a:buNone/>
        <a:defRPr sz="4400" kern="1200">
          <a:solidFill>
            <a:schemeClr val="tx2"/>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dirty="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518208-BEC0-4E42-BC34-CC2C0FECB31B}" type="datetime1">
              <a:rPr lang="en-US" smtClean="0"/>
              <a:pPr/>
              <a:t>3/18/2020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166314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A3F622-C77F-2E48-BDFF-0ABE7A7CA76C}" type="slidenum">
              <a:rPr lang="en-US" smtClean="0"/>
              <a:pPr/>
              <a:t>‹#›</a:t>
            </a:fld>
            <a:endParaRPr lang="en-US"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086601" y="84154"/>
            <a:ext cx="2057400" cy="1895345"/>
          </a:xfrm>
          <a:prstGeom prst="rect">
            <a:avLst/>
          </a:prstGeom>
        </p:spPr>
      </p:pic>
      <p:pic>
        <p:nvPicPr>
          <p:cNvPr id="9" name="Picture 8" descr="PowerPoint cows Smaller.jpg"/>
          <p:cNvPicPr>
            <a:picLocks noChangeAspect="1"/>
          </p:cNvPicPr>
          <p:nvPr userDrawn="1"/>
        </p:nvPicPr>
        <p:blipFill>
          <a:blip r:embed="rId14"/>
          <a:stretch>
            <a:fillRect/>
          </a:stretch>
        </p:blipFill>
        <p:spPr>
          <a:xfrm>
            <a:off x="0" y="6189397"/>
            <a:ext cx="9144000" cy="668603"/>
          </a:xfrm>
          <a:prstGeom prst="rect">
            <a:avLst/>
          </a:prstGeom>
        </p:spPr>
      </p:pic>
    </p:spTree>
    <p:extLst>
      <p:ext uri="{BB962C8B-B14F-4D97-AF65-F5344CB8AC3E}">
        <p14:creationId xmlns:p14="http://schemas.microsoft.com/office/powerpoint/2010/main" val="42195700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defTabSz="457200" rtl="0" eaLnBrk="1" latinLnBrk="0" hangingPunct="1">
        <a:spcBef>
          <a:spcPct val="0"/>
        </a:spcBef>
        <a:buNone/>
        <a:defRPr sz="4400" kern="1200">
          <a:solidFill>
            <a:schemeClr val="tx2"/>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AutoShape 2" descr="Image result for a2"/>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A01C437B-C53F-4D47-80A9-E26776474F6F}"/>
              </a:ext>
            </a:extLst>
          </p:cNvPr>
          <p:cNvSpPr txBox="1">
            <a:spLocks/>
          </p:cNvSpPr>
          <p:nvPr/>
        </p:nvSpPr>
        <p:spPr>
          <a:xfrm>
            <a:off x="-304801" y="6113925"/>
            <a:ext cx="9870141" cy="528922"/>
          </a:xfrm>
          <a:prstGeom prst="rect">
            <a:avLst/>
          </a:prstGeom>
          <a:solidFill>
            <a:srgbClr val="ABD5FF"/>
          </a:solidFill>
          <a:ln>
            <a:noFill/>
          </a:ln>
          <a:effectLst>
            <a:glow rad="139700">
              <a:schemeClr val="accent1">
                <a:satMod val="175000"/>
                <a:alpha val="40000"/>
              </a:schemeClr>
            </a:glow>
          </a:effectLst>
        </p:spPr>
        <p:txBody>
          <a:bodyPr vert="horz" lIns="91440" tIns="45720" rIns="91440" bIns="45720" rtlCol="0" anchor="ctr">
            <a:normAutofit fontScale="92500" lnSpcReduction="10000"/>
          </a:bodyPr>
          <a:lstStyle>
            <a:lvl1pPr algn="l" defTabSz="457200" rtl="0" eaLnBrk="1" latinLnBrk="0" hangingPunct="1">
              <a:spcBef>
                <a:spcPct val="0"/>
              </a:spcBef>
              <a:buNone/>
              <a:defRPr sz="4400" kern="1200">
                <a:solidFill>
                  <a:schemeClr val="tx2"/>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3200" i="1" dirty="0" err="1">
                <a:solidFill>
                  <a:srgbClr val="003399"/>
                </a:solidFill>
                <a:latin typeface="Calibri"/>
              </a:rPr>
              <a:t>Auspride</a:t>
            </a:r>
            <a:r>
              <a:rPr lang="en-US" sz="3200" i="1" dirty="0">
                <a:solidFill>
                  <a:srgbClr val="003399"/>
                </a:solidFill>
                <a:latin typeface="Calibri"/>
              </a:rPr>
              <a:t> &amp; </a:t>
            </a:r>
            <a:r>
              <a:rPr lang="en-US" sz="3200" i="1" dirty="0" err="1">
                <a:solidFill>
                  <a:srgbClr val="003399"/>
                </a:solidFill>
                <a:latin typeface="Calibri"/>
              </a:rPr>
              <a:t>Akta</a:t>
            </a:r>
            <a:r>
              <a:rPr lang="en-US" sz="3200" i="1" dirty="0">
                <a:solidFill>
                  <a:srgbClr val="003399"/>
                </a:solidFill>
                <a:latin typeface="Calibri"/>
              </a:rPr>
              <a:t> </a:t>
            </a:r>
            <a:r>
              <a:rPr lang="en-US" sz="3200" i="1" dirty="0" err="1">
                <a:solidFill>
                  <a:srgbClr val="003399"/>
                </a:solidFill>
                <a:latin typeface="Calibri"/>
              </a:rPr>
              <a:t>Vite</a:t>
            </a:r>
            <a:r>
              <a:rPr lang="en-US" sz="3200" i="1" dirty="0">
                <a:solidFill>
                  <a:srgbClr val="003399"/>
                </a:solidFill>
                <a:latin typeface="Calibri"/>
              </a:rPr>
              <a:t> Milk</a:t>
            </a:r>
            <a:endParaRPr kumimoji="0" lang="en-US" sz="3200" b="0" i="1" u="sng" strike="noStrike" kern="1200" cap="none" spc="0" normalizeH="0" baseline="0" noProof="0" dirty="0">
              <a:ln>
                <a:noFill/>
              </a:ln>
              <a:solidFill>
                <a:srgbClr val="003399"/>
              </a:solidFill>
              <a:effectLst/>
              <a:uLnTx/>
              <a:uFillTx/>
              <a:latin typeface="Calibri"/>
            </a:endParaRPr>
          </a:p>
        </p:txBody>
      </p:sp>
    </p:spTree>
    <p:extLst>
      <p:ext uri="{BB962C8B-B14F-4D97-AF65-F5344CB8AC3E}">
        <p14:creationId xmlns:p14="http://schemas.microsoft.com/office/powerpoint/2010/main" val="174769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635" y="60049"/>
            <a:ext cx="8229600" cy="1143000"/>
          </a:xfrm>
        </p:spPr>
        <p:txBody>
          <a:bodyPr>
            <a:normAutofit/>
          </a:bodyPr>
          <a:lstStyle/>
          <a:p>
            <a:r>
              <a:rPr lang="en-US" sz="3200" dirty="0"/>
              <a:t>About Nature’s Dairy</a:t>
            </a:r>
            <a:br>
              <a:rPr lang="en-US" sz="3200" dirty="0"/>
            </a:br>
            <a:r>
              <a:rPr lang="en-US" sz="1300" i="1" dirty="0"/>
              <a:t>“Creating healthy trusted Australian products that provide nutrition to all generations around the world”…</a:t>
            </a:r>
          </a:p>
        </p:txBody>
      </p:sp>
      <p:sp>
        <p:nvSpPr>
          <p:cNvPr id="5" name="Content Placeholder 2"/>
          <p:cNvSpPr txBox="1">
            <a:spLocks/>
          </p:cNvSpPr>
          <p:nvPr/>
        </p:nvSpPr>
        <p:spPr>
          <a:xfrm>
            <a:off x="423635" y="2748427"/>
            <a:ext cx="4432218" cy="171575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400" b="1" i="0" u="sng" strike="noStrike" kern="1200" cap="none" spc="0" normalizeH="0" baseline="0" noProof="0" dirty="0">
                <a:ln>
                  <a:noFill/>
                </a:ln>
                <a:solidFill>
                  <a:srgbClr val="1F497D"/>
                </a:solidFill>
                <a:effectLst/>
                <a:uLnTx/>
                <a:uFillTx/>
                <a:latin typeface="Calibri"/>
                <a:ea typeface="+mn-ea"/>
                <a:cs typeface="+mn-cs"/>
              </a:rPr>
              <a:t>SPECIALIST BEVERAGE MANUFACTURER</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400" b="1" i="0" u="none" strike="noStrike" kern="1200" cap="none" spc="0" normalizeH="0" baseline="0" noProof="0" dirty="0">
                <a:ln>
                  <a:noFill/>
                </a:ln>
                <a:solidFill>
                  <a:srgbClr val="1F497D"/>
                </a:solidFill>
                <a:effectLst/>
                <a:uLnTx/>
                <a:uFillTx/>
                <a:latin typeface="Calibri"/>
                <a:ea typeface="+mn-ea"/>
                <a:cs typeface="+mn-cs"/>
              </a:rPr>
              <a:t> </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1400" b="0" i="0" u="none" strike="noStrike" kern="1200" cap="none" spc="0" normalizeH="0" baseline="0" noProof="0" dirty="0">
                <a:ln>
                  <a:noFill/>
                </a:ln>
                <a:solidFill>
                  <a:srgbClr val="1F497D"/>
                </a:solidFill>
                <a:effectLst/>
                <a:uLnTx/>
                <a:uFillTx/>
                <a:latin typeface="Calibri"/>
                <a:ea typeface="+mn-ea"/>
                <a:cs typeface="+mn-cs"/>
              </a:rPr>
              <a:t>Ambient / Chilled Extended Shelf Life (ESL)</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1400" b="0" i="0" u="none" strike="noStrike" kern="1200" cap="none" spc="0" normalizeH="0" baseline="0" noProof="0" dirty="0">
                <a:ln>
                  <a:noFill/>
                </a:ln>
                <a:solidFill>
                  <a:srgbClr val="1F497D"/>
                </a:solidFill>
                <a:effectLst/>
                <a:uLnTx/>
                <a:uFillTx/>
                <a:latin typeface="Calibri"/>
                <a:ea typeface="+mn-ea"/>
                <a:cs typeface="+mn-cs"/>
              </a:rPr>
              <a:t>Advanced pack formats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1400" b="0" i="0" u="none" strike="noStrike" kern="1200" cap="none" spc="0" normalizeH="0" baseline="0" noProof="0" dirty="0">
                <a:ln>
                  <a:noFill/>
                </a:ln>
                <a:solidFill>
                  <a:srgbClr val="1F497D"/>
                </a:solidFill>
                <a:effectLst/>
                <a:uLnTx/>
                <a:uFillTx/>
                <a:latin typeface="Calibri"/>
                <a:ea typeface="+mn-ea"/>
                <a:cs typeface="+mn-cs"/>
              </a:rPr>
              <a:t>Experienced team with broad industry knowledge</a:t>
            </a:r>
          </a:p>
        </p:txBody>
      </p:sp>
      <p:sp>
        <p:nvSpPr>
          <p:cNvPr id="12" name="Content Placeholder 2"/>
          <p:cNvSpPr txBox="1">
            <a:spLocks/>
          </p:cNvSpPr>
          <p:nvPr/>
        </p:nvSpPr>
        <p:spPr>
          <a:xfrm>
            <a:off x="2554418" y="4903737"/>
            <a:ext cx="3778045" cy="60051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1600" b="1" i="0" u="sng" strike="noStrike" kern="1200" cap="none" spc="0" normalizeH="0" baseline="0" noProof="0" dirty="0">
                <a:ln>
                  <a:noFill/>
                </a:ln>
                <a:solidFill>
                  <a:srgbClr val="1F497D"/>
                </a:solidFill>
                <a:effectLst/>
                <a:uLnTx/>
                <a:uFillTx/>
                <a:latin typeface="Calibri"/>
                <a:ea typeface="+mn-ea"/>
                <a:cs typeface="+mn-cs"/>
              </a:rPr>
              <a:t>PROUDLY 100% FAMILY OWNED</a:t>
            </a:r>
          </a:p>
        </p:txBody>
      </p:sp>
      <p:sp>
        <p:nvSpPr>
          <p:cNvPr id="16" name="Content Placeholder 2"/>
          <p:cNvSpPr txBox="1">
            <a:spLocks/>
          </p:cNvSpPr>
          <p:nvPr/>
        </p:nvSpPr>
        <p:spPr>
          <a:xfrm>
            <a:off x="4745915" y="2662173"/>
            <a:ext cx="4133158" cy="171575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400" b="1" i="0" u="sng" strike="noStrike" kern="1200" cap="none" spc="0" normalizeH="0" baseline="0" noProof="0" dirty="0">
                <a:ln>
                  <a:noFill/>
                </a:ln>
                <a:solidFill>
                  <a:srgbClr val="1F497D"/>
                </a:solidFill>
                <a:effectLst/>
                <a:uLnTx/>
                <a:uFillTx/>
                <a:latin typeface="Calibri"/>
                <a:ea typeface="+mn-ea"/>
                <a:cs typeface="+mn-cs"/>
              </a:rPr>
              <a:t>STATE OF THE ART MANUFACTURING FACILITY</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400" b="0" i="0" u="sng" strike="noStrike" kern="1200" cap="none" spc="0" normalizeH="0" baseline="0" noProof="0" dirty="0">
              <a:ln>
                <a:noFill/>
              </a:ln>
              <a:solidFill>
                <a:srgbClr val="1F497D"/>
              </a:solidFill>
              <a:effectLst/>
              <a:uLnTx/>
              <a:uFillTx/>
              <a:latin typeface="Calibri"/>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1400" b="0" i="0" u="none" strike="noStrike" kern="1200" cap="none" spc="0" normalizeH="0" baseline="0" noProof="0" dirty="0">
                <a:ln>
                  <a:noFill/>
                </a:ln>
                <a:solidFill>
                  <a:srgbClr val="1F497D"/>
                </a:solidFill>
                <a:effectLst/>
                <a:uLnTx/>
                <a:uFillTx/>
                <a:latin typeface="Calibri"/>
                <a:ea typeface="+mn-ea"/>
                <a:cs typeface="+mn-cs"/>
              </a:rPr>
              <a:t>Tetra integrated processing and packing capability</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1400" b="0" i="0" u="none" strike="noStrike" kern="1200" cap="none" spc="0" normalizeH="0" baseline="0" noProof="0" dirty="0">
                <a:ln>
                  <a:noFill/>
                </a:ln>
                <a:solidFill>
                  <a:srgbClr val="1F497D"/>
                </a:solidFill>
                <a:effectLst/>
                <a:uLnTx/>
                <a:uFillTx/>
                <a:latin typeface="Calibri"/>
                <a:ea typeface="+mn-ea"/>
                <a:cs typeface="+mn-cs"/>
              </a:rPr>
              <a:t>Modern site with highest hygiene standards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1400" b="0" i="0" u="none" strike="noStrike" kern="1200" cap="none" spc="0" normalizeH="0" baseline="0" noProof="0" dirty="0">
                <a:ln>
                  <a:noFill/>
                </a:ln>
                <a:solidFill>
                  <a:srgbClr val="1F497D"/>
                </a:solidFill>
                <a:effectLst/>
                <a:uLnTx/>
                <a:uFillTx/>
                <a:latin typeface="Calibri"/>
                <a:ea typeface="+mn-ea"/>
                <a:cs typeface="+mn-cs"/>
              </a:rPr>
              <a:t>Export &amp; Domestic accredited facility</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1400" b="0" i="0" u="none" strike="noStrike" kern="1200" cap="none" spc="0" normalizeH="0" baseline="0" noProof="0" dirty="0">
                <a:ln>
                  <a:noFill/>
                </a:ln>
                <a:solidFill>
                  <a:srgbClr val="1F497D"/>
                </a:solidFill>
                <a:effectLst/>
                <a:uLnTx/>
                <a:uFillTx/>
                <a:latin typeface="Calibri"/>
                <a:ea typeface="+mn-ea"/>
                <a:cs typeface="+mn-cs"/>
              </a:rPr>
              <a:t>Strategically located in Melbourne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1400" b="0" i="0" u="none" strike="noStrike" kern="1200" cap="none" spc="0" normalizeH="0" baseline="0" noProof="0" dirty="0">
                <a:ln>
                  <a:noFill/>
                </a:ln>
                <a:solidFill>
                  <a:srgbClr val="1F497D"/>
                </a:solidFill>
                <a:effectLst/>
                <a:uLnTx/>
                <a:uFillTx/>
                <a:latin typeface="Calibri"/>
                <a:ea typeface="+mn-ea"/>
                <a:cs typeface="+mn-cs"/>
              </a:rPr>
              <a:t>Scalability to accommodate customer growth</a:t>
            </a:r>
          </a:p>
        </p:txBody>
      </p:sp>
      <p:pic>
        <p:nvPicPr>
          <p:cNvPr id="4" name="Picture 3"/>
          <p:cNvPicPr>
            <a:picLocks noChangeAspect="1"/>
          </p:cNvPicPr>
          <p:nvPr/>
        </p:nvPicPr>
        <p:blipFill>
          <a:blip r:embed="rId2"/>
          <a:stretch>
            <a:fillRect/>
          </a:stretch>
        </p:blipFill>
        <p:spPr>
          <a:xfrm>
            <a:off x="1387538" y="5475660"/>
            <a:ext cx="1028234" cy="551809"/>
          </a:xfrm>
          <a:prstGeom prst="rect">
            <a:avLst/>
          </a:prstGeom>
        </p:spPr>
      </p:pic>
      <p:pic>
        <p:nvPicPr>
          <p:cNvPr id="7" name="Picture 6">
            <a:extLst>
              <a:ext uri="{FF2B5EF4-FFF2-40B4-BE49-F238E27FC236}">
                <a16:creationId xmlns:a16="http://schemas.microsoft.com/office/drawing/2014/main" id="{75423855-387F-4547-8D98-BA08D5A85185}"/>
              </a:ext>
            </a:extLst>
          </p:cNvPr>
          <p:cNvPicPr>
            <a:picLocks noChangeAspect="1"/>
          </p:cNvPicPr>
          <p:nvPr/>
        </p:nvPicPr>
        <p:blipFill rotWithShape="1">
          <a:blip r:embed="rId3"/>
          <a:srcRect l="32262"/>
          <a:stretch/>
        </p:blipFill>
        <p:spPr>
          <a:xfrm>
            <a:off x="2415772" y="5223565"/>
            <a:ext cx="4055338" cy="1066892"/>
          </a:xfrm>
          <a:prstGeom prst="rect">
            <a:avLst/>
          </a:prstGeom>
        </p:spPr>
      </p:pic>
      <p:pic>
        <p:nvPicPr>
          <p:cNvPr id="3" name="Picture 2">
            <a:extLst>
              <a:ext uri="{FF2B5EF4-FFF2-40B4-BE49-F238E27FC236}">
                <a16:creationId xmlns:a16="http://schemas.microsoft.com/office/drawing/2014/main" id="{280DB375-54E1-4F64-9138-7B59D416AA0A}"/>
              </a:ext>
            </a:extLst>
          </p:cNvPr>
          <p:cNvPicPr>
            <a:picLocks noChangeAspect="1"/>
          </p:cNvPicPr>
          <p:nvPr/>
        </p:nvPicPr>
        <p:blipFill>
          <a:blip r:embed="rId4"/>
          <a:stretch>
            <a:fillRect/>
          </a:stretch>
        </p:blipFill>
        <p:spPr>
          <a:xfrm>
            <a:off x="423635" y="1177545"/>
            <a:ext cx="1787992" cy="1349078"/>
          </a:xfrm>
          <a:prstGeom prst="rect">
            <a:avLst/>
          </a:prstGeom>
        </p:spPr>
      </p:pic>
      <p:pic>
        <p:nvPicPr>
          <p:cNvPr id="8" name="Picture 7">
            <a:extLst>
              <a:ext uri="{FF2B5EF4-FFF2-40B4-BE49-F238E27FC236}">
                <a16:creationId xmlns:a16="http://schemas.microsoft.com/office/drawing/2014/main" id="{FFD9F8D0-E30F-4228-9926-2DF8D33EF00F}"/>
              </a:ext>
            </a:extLst>
          </p:cNvPr>
          <p:cNvPicPr>
            <a:picLocks noChangeAspect="1"/>
          </p:cNvPicPr>
          <p:nvPr/>
        </p:nvPicPr>
        <p:blipFill>
          <a:blip r:embed="rId5"/>
          <a:stretch>
            <a:fillRect/>
          </a:stretch>
        </p:blipFill>
        <p:spPr>
          <a:xfrm>
            <a:off x="2328022" y="1173544"/>
            <a:ext cx="2417893" cy="1353079"/>
          </a:xfrm>
          <a:prstGeom prst="rect">
            <a:avLst/>
          </a:prstGeom>
        </p:spPr>
      </p:pic>
      <p:pic>
        <p:nvPicPr>
          <p:cNvPr id="6" name="Picture 5">
            <a:extLst>
              <a:ext uri="{FF2B5EF4-FFF2-40B4-BE49-F238E27FC236}">
                <a16:creationId xmlns:a16="http://schemas.microsoft.com/office/drawing/2014/main" id="{84AA66E0-E66D-42F2-A855-0B06640B1A05}"/>
              </a:ext>
            </a:extLst>
          </p:cNvPr>
          <p:cNvPicPr>
            <a:picLocks noChangeAspect="1"/>
          </p:cNvPicPr>
          <p:nvPr/>
        </p:nvPicPr>
        <p:blipFill>
          <a:blip r:embed="rId6"/>
          <a:stretch>
            <a:fillRect/>
          </a:stretch>
        </p:blipFill>
        <p:spPr>
          <a:xfrm>
            <a:off x="4847880" y="1187864"/>
            <a:ext cx="2467753" cy="1326233"/>
          </a:xfrm>
          <a:prstGeom prst="rect">
            <a:avLst/>
          </a:prstGeom>
          <a:ln>
            <a:solidFill>
              <a:schemeClr val="tx2"/>
            </a:solidFill>
          </a:ln>
        </p:spPr>
      </p:pic>
      <p:cxnSp>
        <p:nvCxnSpPr>
          <p:cNvPr id="11" name="Straight Connector 10">
            <a:extLst>
              <a:ext uri="{FF2B5EF4-FFF2-40B4-BE49-F238E27FC236}">
                <a16:creationId xmlns:a16="http://schemas.microsoft.com/office/drawing/2014/main" id="{1FA4C2C7-FD46-4DA5-9DE1-C0763C14F374}"/>
              </a:ext>
            </a:extLst>
          </p:cNvPr>
          <p:cNvCxnSpPr/>
          <p:nvPr/>
        </p:nvCxnSpPr>
        <p:spPr>
          <a:xfrm>
            <a:off x="483297" y="1057760"/>
            <a:ext cx="7695446" cy="0"/>
          </a:xfrm>
          <a:prstGeom prst="line">
            <a:avLst/>
          </a:prstGeom>
          <a:ln>
            <a:solidFill>
              <a:schemeClr val="accent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9639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501FC72-D729-403D-B1D8-4F62EEC8ECB2}"/>
              </a:ext>
            </a:extLst>
          </p:cNvPr>
          <p:cNvSpPr txBox="1">
            <a:spLocks/>
          </p:cNvSpPr>
          <p:nvPr/>
        </p:nvSpPr>
        <p:spPr>
          <a:xfrm>
            <a:off x="483297" y="-90866"/>
            <a:ext cx="8229600" cy="114300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400" kern="1200">
                <a:solidFill>
                  <a:schemeClr val="tx2"/>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3200" dirty="0" err="1"/>
              <a:t>Auspride</a:t>
            </a:r>
            <a:r>
              <a:rPr lang="en-US" sz="3200" dirty="0"/>
              <a:t> – UHT Milk</a:t>
            </a:r>
          </a:p>
        </p:txBody>
      </p:sp>
      <p:sp>
        <p:nvSpPr>
          <p:cNvPr id="13" name="TextBox 12">
            <a:extLst>
              <a:ext uri="{FF2B5EF4-FFF2-40B4-BE49-F238E27FC236}">
                <a16:creationId xmlns:a16="http://schemas.microsoft.com/office/drawing/2014/main" id="{03F24631-83AC-49FB-B01C-26E25EA25C86}"/>
              </a:ext>
            </a:extLst>
          </p:cNvPr>
          <p:cNvSpPr txBox="1"/>
          <p:nvPr/>
        </p:nvSpPr>
        <p:spPr>
          <a:xfrm>
            <a:off x="483297" y="730711"/>
            <a:ext cx="749449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strike="noStrike" kern="1200" cap="none" spc="0" normalizeH="0" baseline="0" noProof="0" dirty="0">
                <a:ln>
                  <a:noFill/>
                </a:ln>
                <a:solidFill>
                  <a:srgbClr val="1F497D"/>
                </a:solidFill>
                <a:effectLst/>
                <a:uLnTx/>
                <a:uFillTx/>
                <a:latin typeface="Calibri"/>
                <a:ea typeface="+mn-ea"/>
                <a:cs typeface="+mn-cs"/>
              </a:rPr>
              <a:t>Premium quality Australian UHT milk, made from fresh milk</a:t>
            </a:r>
            <a:r>
              <a:rPr lang="en-US" sz="1400" dirty="0">
                <a:solidFill>
                  <a:srgbClr val="1F497D"/>
                </a:solidFill>
                <a:latin typeface="Calibri"/>
              </a:rPr>
              <a:t>.</a:t>
            </a:r>
            <a:endParaRPr kumimoji="0" lang="en-US" sz="1400" b="0" strike="noStrike" kern="1200" cap="none" spc="0" normalizeH="0" baseline="0" noProof="0" dirty="0">
              <a:ln>
                <a:noFill/>
              </a:ln>
              <a:solidFill>
                <a:srgbClr val="1F497D"/>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AC44390B-2417-4C81-8C12-D6BE78AFDC1A}"/>
              </a:ext>
            </a:extLst>
          </p:cNvPr>
          <p:cNvSpPr txBox="1"/>
          <p:nvPr/>
        </p:nvSpPr>
        <p:spPr>
          <a:xfrm>
            <a:off x="907410" y="6336065"/>
            <a:ext cx="1047086" cy="246221"/>
          </a:xfrm>
          <a:prstGeom prst="rect">
            <a:avLst/>
          </a:prstGeom>
          <a:solidFill>
            <a:schemeClr val="bg1"/>
          </a:solidFill>
          <a:ln>
            <a:solidFill>
              <a:schemeClr val="bg1"/>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000" b="1" u="sng" dirty="0">
              <a:solidFill>
                <a:srgbClr val="1F497D"/>
              </a:solidFill>
            </a:endParaRPr>
          </a:p>
        </p:txBody>
      </p:sp>
      <p:pic>
        <p:nvPicPr>
          <p:cNvPr id="12" name="Picture 11">
            <a:extLst>
              <a:ext uri="{FF2B5EF4-FFF2-40B4-BE49-F238E27FC236}">
                <a16:creationId xmlns:a16="http://schemas.microsoft.com/office/drawing/2014/main" id="{EDEBBC10-3E69-4022-84D8-79689D439DFF}"/>
              </a:ext>
            </a:extLst>
          </p:cNvPr>
          <p:cNvPicPr>
            <a:picLocks noChangeAspect="1"/>
          </p:cNvPicPr>
          <p:nvPr/>
        </p:nvPicPr>
        <p:blipFill>
          <a:blip r:embed="rId2"/>
          <a:stretch>
            <a:fillRect/>
          </a:stretch>
        </p:blipFill>
        <p:spPr>
          <a:xfrm>
            <a:off x="1166208" y="1273629"/>
            <a:ext cx="1952192" cy="5043163"/>
          </a:xfrm>
          <a:prstGeom prst="rect">
            <a:avLst/>
          </a:prstGeom>
        </p:spPr>
      </p:pic>
      <p:sp>
        <p:nvSpPr>
          <p:cNvPr id="20" name="Rectangle 19">
            <a:extLst>
              <a:ext uri="{FF2B5EF4-FFF2-40B4-BE49-F238E27FC236}">
                <a16:creationId xmlns:a16="http://schemas.microsoft.com/office/drawing/2014/main" id="{85782D01-90E7-4764-AF26-5AA404C27702}"/>
              </a:ext>
            </a:extLst>
          </p:cNvPr>
          <p:cNvSpPr/>
          <p:nvPr/>
        </p:nvSpPr>
        <p:spPr>
          <a:xfrm>
            <a:off x="3838376" y="2744650"/>
            <a:ext cx="4418091" cy="1323439"/>
          </a:xfrm>
          <a:prstGeom prst="rect">
            <a:avLst/>
          </a:prstGeom>
          <a:ln>
            <a:solidFill>
              <a:schemeClr val="tx2"/>
            </a:solidFill>
          </a:ln>
        </p:spPr>
        <p:txBody>
          <a:bodyPr wrap="square">
            <a:spAutoFit/>
          </a:bodyPr>
          <a:lstStyle/>
          <a:p>
            <a:pPr algn="ctr"/>
            <a:r>
              <a:rPr lang="en-AU" sz="1600" dirty="0"/>
              <a:t>In response to the shortage of various ambient shelf stable goods, Nature’s Dairy Australia is responding by prioritising domestic supply and making available its premium quality nutritious Australian Pride UHT milk to Australian consumers.</a:t>
            </a:r>
          </a:p>
        </p:txBody>
      </p:sp>
      <p:cxnSp>
        <p:nvCxnSpPr>
          <p:cNvPr id="21" name="Straight Connector 20">
            <a:extLst>
              <a:ext uri="{FF2B5EF4-FFF2-40B4-BE49-F238E27FC236}">
                <a16:creationId xmlns:a16="http://schemas.microsoft.com/office/drawing/2014/main" id="{3131AE07-7F68-491D-AC19-493AC7856EF6}"/>
              </a:ext>
            </a:extLst>
          </p:cNvPr>
          <p:cNvCxnSpPr/>
          <p:nvPr/>
        </p:nvCxnSpPr>
        <p:spPr>
          <a:xfrm>
            <a:off x="483297" y="1057760"/>
            <a:ext cx="7695446" cy="0"/>
          </a:xfrm>
          <a:prstGeom prst="line">
            <a:avLst/>
          </a:prstGeom>
          <a:ln>
            <a:solidFill>
              <a:schemeClr val="accent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6344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501FC72-D729-403D-B1D8-4F62EEC8ECB2}"/>
              </a:ext>
            </a:extLst>
          </p:cNvPr>
          <p:cNvSpPr txBox="1">
            <a:spLocks/>
          </p:cNvSpPr>
          <p:nvPr/>
        </p:nvSpPr>
        <p:spPr>
          <a:xfrm>
            <a:off x="483297" y="-90866"/>
            <a:ext cx="8229600" cy="114300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400" kern="1200">
                <a:solidFill>
                  <a:schemeClr val="tx2"/>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3200" dirty="0" err="1"/>
              <a:t>Auspride</a:t>
            </a:r>
            <a:r>
              <a:rPr lang="en-US" sz="3200" dirty="0"/>
              <a:t> – UHT Milk</a:t>
            </a:r>
          </a:p>
        </p:txBody>
      </p:sp>
      <p:sp>
        <p:nvSpPr>
          <p:cNvPr id="13" name="TextBox 12">
            <a:extLst>
              <a:ext uri="{FF2B5EF4-FFF2-40B4-BE49-F238E27FC236}">
                <a16:creationId xmlns:a16="http://schemas.microsoft.com/office/drawing/2014/main" id="{03F24631-83AC-49FB-B01C-26E25EA25C86}"/>
              </a:ext>
            </a:extLst>
          </p:cNvPr>
          <p:cNvSpPr txBox="1"/>
          <p:nvPr/>
        </p:nvSpPr>
        <p:spPr>
          <a:xfrm>
            <a:off x="483297" y="730711"/>
            <a:ext cx="749449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strike="noStrike" kern="1200" cap="none" spc="0" normalizeH="0" baseline="0" noProof="0" dirty="0">
                <a:ln>
                  <a:noFill/>
                </a:ln>
                <a:solidFill>
                  <a:srgbClr val="1F497D"/>
                </a:solidFill>
                <a:effectLst/>
                <a:uLnTx/>
                <a:uFillTx/>
                <a:latin typeface="Calibri"/>
                <a:ea typeface="+mn-ea"/>
                <a:cs typeface="+mn-cs"/>
              </a:rPr>
              <a:t>Premium quality Australian UHT milk, made from fresh milk</a:t>
            </a:r>
            <a:r>
              <a:rPr lang="en-US" sz="1400" dirty="0">
                <a:solidFill>
                  <a:srgbClr val="1F497D"/>
                </a:solidFill>
                <a:latin typeface="Calibri"/>
              </a:rPr>
              <a:t>.</a:t>
            </a:r>
            <a:endParaRPr kumimoji="0" lang="en-US" sz="1400" b="0" strike="noStrike" kern="1200" cap="none" spc="0" normalizeH="0" baseline="0" noProof="0" dirty="0">
              <a:ln>
                <a:noFill/>
              </a:ln>
              <a:solidFill>
                <a:srgbClr val="1F497D"/>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AC44390B-2417-4C81-8C12-D6BE78AFDC1A}"/>
              </a:ext>
            </a:extLst>
          </p:cNvPr>
          <p:cNvSpPr txBox="1"/>
          <p:nvPr/>
        </p:nvSpPr>
        <p:spPr>
          <a:xfrm>
            <a:off x="907410" y="6336065"/>
            <a:ext cx="1047086" cy="246221"/>
          </a:xfrm>
          <a:prstGeom prst="rect">
            <a:avLst/>
          </a:prstGeom>
          <a:solidFill>
            <a:schemeClr val="bg1"/>
          </a:solidFill>
          <a:ln>
            <a:solidFill>
              <a:schemeClr val="bg1"/>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000" b="1" u="sng" dirty="0">
              <a:solidFill>
                <a:srgbClr val="1F497D"/>
              </a:solidFill>
            </a:endParaRPr>
          </a:p>
        </p:txBody>
      </p:sp>
      <p:sp>
        <p:nvSpPr>
          <p:cNvPr id="20" name="Rectangle 19">
            <a:extLst>
              <a:ext uri="{FF2B5EF4-FFF2-40B4-BE49-F238E27FC236}">
                <a16:creationId xmlns:a16="http://schemas.microsoft.com/office/drawing/2014/main" id="{85782D01-90E7-4764-AF26-5AA404C27702}"/>
              </a:ext>
            </a:extLst>
          </p:cNvPr>
          <p:cNvSpPr/>
          <p:nvPr/>
        </p:nvSpPr>
        <p:spPr>
          <a:xfrm>
            <a:off x="483297" y="1253970"/>
            <a:ext cx="7494495" cy="4185761"/>
          </a:xfrm>
          <a:prstGeom prst="rect">
            <a:avLst/>
          </a:prstGeom>
        </p:spPr>
        <p:txBody>
          <a:bodyPr wrap="square">
            <a:spAutoFit/>
          </a:bodyPr>
          <a:lstStyle/>
          <a:p>
            <a:r>
              <a:rPr lang="en-AU" sz="1400" dirty="0">
                <a:solidFill>
                  <a:srgbClr val="1F497D"/>
                </a:solidFill>
                <a:latin typeface="Calibri"/>
              </a:rPr>
              <a:t>Product Specifications:</a:t>
            </a: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r>
              <a:rPr lang="en-AU" sz="1400" dirty="0">
                <a:solidFill>
                  <a:srgbClr val="1F497D"/>
                </a:solidFill>
                <a:latin typeface="Calibri"/>
              </a:rPr>
              <a:t>Pack Configuration: 12L per carton (2 x 6)</a:t>
            </a:r>
          </a:p>
          <a:p>
            <a:r>
              <a:rPr lang="en-AU" sz="1400" dirty="0">
                <a:solidFill>
                  <a:srgbClr val="1F497D"/>
                </a:solidFill>
                <a:latin typeface="Calibri"/>
              </a:rPr>
              <a:t>Pallet Configuration: 16 cartons/layer, 5 high, 80 cartons per pallet</a:t>
            </a:r>
          </a:p>
        </p:txBody>
      </p:sp>
      <p:cxnSp>
        <p:nvCxnSpPr>
          <p:cNvPr id="21" name="Straight Connector 20">
            <a:extLst>
              <a:ext uri="{FF2B5EF4-FFF2-40B4-BE49-F238E27FC236}">
                <a16:creationId xmlns:a16="http://schemas.microsoft.com/office/drawing/2014/main" id="{3131AE07-7F68-491D-AC19-493AC7856EF6}"/>
              </a:ext>
            </a:extLst>
          </p:cNvPr>
          <p:cNvCxnSpPr/>
          <p:nvPr/>
        </p:nvCxnSpPr>
        <p:spPr>
          <a:xfrm>
            <a:off x="483297" y="1057760"/>
            <a:ext cx="7695446" cy="0"/>
          </a:xfrm>
          <a:prstGeom prst="line">
            <a:avLst/>
          </a:prstGeom>
          <a:ln>
            <a:solidFill>
              <a:schemeClr val="accent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97B6B9D-AE36-4A67-B5DF-4602BC0BCF84}"/>
              </a:ext>
            </a:extLst>
          </p:cNvPr>
          <p:cNvPicPr/>
          <p:nvPr/>
        </p:nvPicPr>
        <p:blipFill>
          <a:blip r:embed="rId2">
            <a:extLst>
              <a:ext uri="{28A0092B-C50C-407E-A947-70E740481C1C}">
                <a14:useLocalDpi xmlns:a14="http://schemas.microsoft.com/office/drawing/2010/main" val="0"/>
              </a:ext>
            </a:extLst>
          </a:blip>
          <a:stretch>
            <a:fillRect/>
          </a:stretch>
        </p:blipFill>
        <p:spPr>
          <a:xfrm>
            <a:off x="5957995" y="1756955"/>
            <a:ext cx="2493645" cy="2369820"/>
          </a:xfrm>
          <a:prstGeom prst="rect">
            <a:avLst/>
          </a:prstGeom>
        </p:spPr>
      </p:pic>
      <p:pic>
        <p:nvPicPr>
          <p:cNvPr id="3" name="Picture 2">
            <a:extLst>
              <a:ext uri="{FF2B5EF4-FFF2-40B4-BE49-F238E27FC236}">
                <a16:creationId xmlns:a16="http://schemas.microsoft.com/office/drawing/2014/main" id="{1D4FC585-80DA-457D-8C59-5B4C9E1458A1}"/>
              </a:ext>
            </a:extLst>
          </p:cNvPr>
          <p:cNvPicPr>
            <a:picLocks noChangeAspect="1"/>
          </p:cNvPicPr>
          <p:nvPr/>
        </p:nvPicPr>
        <p:blipFill>
          <a:blip r:embed="rId3"/>
          <a:stretch>
            <a:fillRect/>
          </a:stretch>
        </p:blipFill>
        <p:spPr>
          <a:xfrm>
            <a:off x="483297" y="1512212"/>
            <a:ext cx="5143500" cy="3295650"/>
          </a:xfrm>
          <a:prstGeom prst="rect">
            <a:avLst/>
          </a:prstGeom>
        </p:spPr>
      </p:pic>
      <p:sp>
        <p:nvSpPr>
          <p:cNvPr id="4" name="TextBox 3">
            <a:extLst>
              <a:ext uri="{FF2B5EF4-FFF2-40B4-BE49-F238E27FC236}">
                <a16:creationId xmlns:a16="http://schemas.microsoft.com/office/drawing/2014/main" id="{7176D4F1-1C16-44F2-BCE1-892D6773E0B2}"/>
              </a:ext>
            </a:extLst>
          </p:cNvPr>
          <p:cNvSpPr txBox="1"/>
          <p:nvPr/>
        </p:nvSpPr>
        <p:spPr>
          <a:xfrm>
            <a:off x="2629987" y="5826034"/>
            <a:ext cx="3971109" cy="369332"/>
          </a:xfrm>
          <a:prstGeom prst="rect">
            <a:avLst/>
          </a:prstGeom>
          <a:noFill/>
        </p:spPr>
        <p:txBody>
          <a:bodyPr wrap="square" rtlCol="0">
            <a:spAutoFit/>
          </a:bodyPr>
          <a:lstStyle/>
          <a:p>
            <a:r>
              <a:rPr lang="en-US" dirty="0">
                <a:solidFill>
                  <a:schemeClr val="tx2"/>
                </a:solidFill>
              </a:rPr>
              <a:t>Price – AUDXXXX/L EXW Melbourne</a:t>
            </a:r>
          </a:p>
        </p:txBody>
      </p:sp>
    </p:spTree>
    <p:extLst>
      <p:ext uri="{BB962C8B-B14F-4D97-AF65-F5344CB8AC3E}">
        <p14:creationId xmlns:p14="http://schemas.microsoft.com/office/powerpoint/2010/main" val="2440299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501FC72-D729-403D-B1D8-4F62EEC8ECB2}"/>
              </a:ext>
            </a:extLst>
          </p:cNvPr>
          <p:cNvSpPr txBox="1">
            <a:spLocks/>
          </p:cNvSpPr>
          <p:nvPr/>
        </p:nvSpPr>
        <p:spPr>
          <a:xfrm>
            <a:off x="483297" y="-90866"/>
            <a:ext cx="8229600" cy="114300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400" kern="1200">
                <a:solidFill>
                  <a:schemeClr val="tx2"/>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3200" dirty="0" err="1"/>
              <a:t>Akta</a:t>
            </a:r>
            <a:r>
              <a:rPr lang="en-US" sz="3200" dirty="0"/>
              <a:t> </a:t>
            </a:r>
            <a:r>
              <a:rPr lang="en-US" sz="3200" dirty="0" err="1"/>
              <a:t>Vite</a:t>
            </a:r>
            <a:r>
              <a:rPr lang="en-US" sz="3200" dirty="0"/>
              <a:t> – ESL Milk</a:t>
            </a:r>
          </a:p>
        </p:txBody>
      </p:sp>
      <p:sp>
        <p:nvSpPr>
          <p:cNvPr id="13" name="TextBox 12">
            <a:extLst>
              <a:ext uri="{FF2B5EF4-FFF2-40B4-BE49-F238E27FC236}">
                <a16:creationId xmlns:a16="http://schemas.microsoft.com/office/drawing/2014/main" id="{03F24631-83AC-49FB-B01C-26E25EA25C86}"/>
              </a:ext>
            </a:extLst>
          </p:cNvPr>
          <p:cNvSpPr txBox="1"/>
          <p:nvPr/>
        </p:nvSpPr>
        <p:spPr>
          <a:xfrm>
            <a:off x="483297" y="730711"/>
            <a:ext cx="749449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strike="noStrike" kern="1200" cap="none" spc="0" normalizeH="0" baseline="0" noProof="0" dirty="0">
                <a:ln>
                  <a:noFill/>
                </a:ln>
                <a:solidFill>
                  <a:srgbClr val="1F497D"/>
                </a:solidFill>
                <a:effectLst/>
                <a:uLnTx/>
                <a:uFillTx/>
                <a:latin typeface="Calibri"/>
                <a:ea typeface="+mn-ea"/>
                <a:cs typeface="+mn-cs"/>
              </a:rPr>
              <a:t>Premium quality Australian </a:t>
            </a:r>
            <a:r>
              <a:rPr lang="en-US" sz="1400" dirty="0">
                <a:solidFill>
                  <a:srgbClr val="1F497D"/>
                </a:solidFill>
                <a:latin typeface="Calibri"/>
              </a:rPr>
              <a:t>ESL</a:t>
            </a:r>
            <a:r>
              <a:rPr kumimoji="0" lang="en-US" sz="1400" b="0" strike="noStrike" kern="1200" cap="none" spc="0" normalizeH="0" baseline="0" noProof="0" dirty="0">
                <a:ln>
                  <a:noFill/>
                </a:ln>
                <a:solidFill>
                  <a:srgbClr val="1F497D"/>
                </a:solidFill>
                <a:effectLst/>
                <a:uLnTx/>
                <a:uFillTx/>
                <a:latin typeface="Calibri"/>
                <a:ea typeface="+mn-ea"/>
                <a:cs typeface="+mn-cs"/>
              </a:rPr>
              <a:t> milk, made from fresh milk</a:t>
            </a:r>
            <a:r>
              <a:rPr lang="en-US" sz="1400" dirty="0">
                <a:solidFill>
                  <a:srgbClr val="1F497D"/>
                </a:solidFill>
                <a:latin typeface="Calibri"/>
              </a:rPr>
              <a:t>.</a:t>
            </a:r>
            <a:endParaRPr kumimoji="0" lang="en-US" sz="1400" b="0" strike="noStrike" kern="1200" cap="none" spc="0" normalizeH="0" baseline="0" noProof="0" dirty="0">
              <a:ln>
                <a:noFill/>
              </a:ln>
              <a:solidFill>
                <a:srgbClr val="1F497D"/>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AC44390B-2417-4C81-8C12-D6BE78AFDC1A}"/>
              </a:ext>
            </a:extLst>
          </p:cNvPr>
          <p:cNvSpPr txBox="1"/>
          <p:nvPr/>
        </p:nvSpPr>
        <p:spPr>
          <a:xfrm>
            <a:off x="907410" y="6336065"/>
            <a:ext cx="1047086" cy="246221"/>
          </a:xfrm>
          <a:prstGeom prst="rect">
            <a:avLst/>
          </a:prstGeom>
          <a:solidFill>
            <a:schemeClr val="bg1"/>
          </a:solidFill>
          <a:ln>
            <a:solidFill>
              <a:schemeClr val="bg1"/>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000" b="1" u="sng" dirty="0">
              <a:solidFill>
                <a:srgbClr val="1F497D"/>
              </a:solidFill>
            </a:endParaRPr>
          </a:p>
        </p:txBody>
      </p:sp>
      <p:sp>
        <p:nvSpPr>
          <p:cNvPr id="20" name="Rectangle 19">
            <a:extLst>
              <a:ext uri="{FF2B5EF4-FFF2-40B4-BE49-F238E27FC236}">
                <a16:creationId xmlns:a16="http://schemas.microsoft.com/office/drawing/2014/main" id="{85782D01-90E7-4764-AF26-5AA404C27702}"/>
              </a:ext>
            </a:extLst>
          </p:cNvPr>
          <p:cNvSpPr/>
          <p:nvPr/>
        </p:nvSpPr>
        <p:spPr>
          <a:xfrm>
            <a:off x="3559701" y="2670717"/>
            <a:ext cx="4619042" cy="1815882"/>
          </a:xfrm>
          <a:prstGeom prst="rect">
            <a:avLst/>
          </a:prstGeom>
          <a:ln>
            <a:solidFill>
              <a:schemeClr val="tx2"/>
            </a:solidFill>
          </a:ln>
        </p:spPr>
        <p:txBody>
          <a:bodyPr wrap="square">
            <a:spAutoFit/>
          </a:bodyPr>
          <a:lstStyle/>
          <a:p>
            <a:pPr algn="ctr"/>
            <a:r>
              <a:rPr lang="en-AU" sz="1600" dirty="0"/>
              <a:t>From the families that have a history of supporting Australians in difficult times comes the </a:t>
            </a:r>
            <a:r>
              <a:rPr lang="en-AU" sz="1600" dirty="0" err="1"/>
              <a:t>Akta-Vite</a:t>
            </a:r>
            <a:r>
              <a:rPr lang="en-AU" sz="1600" dirty="0"/>
              <a:t> Extended Shelf Life (ESL) milk.</a:t>
            </a:r>
          </a:p>
          <a:p>
            <a:pPr algn="ctr"/>
            <a:endParaRPr lang="en-AU" sz="1600" dirty="0"/>
          </a:p>
          <a:p>
            <a:pPr algn="ctr"/>
            <a:r>
              <a:rPr lang="en-AU" sz="1600" dirty="0"/>
              <a:t>Manufactured by Nature’s Dairy Australia, </a:t>
            </a:r>
            <a:r>
              <a:rPr lang="en-AU" sz="1600" dirty="0" err="1"/>
              <a:t>Akta-Vite</a:t>
            </a:r>
            <a:r>
              <a:rPr lang="en-AU" sz="1600" dirty="0"/>
              <a:t> ESL Milk offers fresh premium chilled Australian milk with a shelf life of 70 days.</a:t>
            </a:r>
            <a:endParaRPr lang="en-AU" sz="2800" dirty="0"/>
          </a:p>
        </p:txBody>
      </p:sp>
      <p:cxnSp>
        <p:nvCxnSpPr>
          <p:cNvPr id="21" name="Straight Connector 20">
            <a:extLst>
              <a:ext uri="{FF2B5EF4-FFF2-40B4-BE49-F238E27FC236}">
                <a16:creationId xmlns:a16="http://schemas.microsoft.com/office/drawing/2014/main" id="{3131AE07-7F68-491D-AC19-493AC7856EF6}"/>
              </a:ext>
            </a:extLst>
          </p:cNvPr>
          <p:cNvCxnSpPr/>
          <p:nvPr/>
        </p:nvCxnSpPr>
        <p:spPr>
          <a:xfrm>
            <a:off x="483297" y="1057760"/>
            <a:ext cx="7695446" cy="0"/>
          </a:xfrm>
          <a:prstGeom prst="line">
            <a:avLst/>
          </a:prstGeom>
          <a:ln>
            <a:solidFill>
              <a:schemeClr val="accent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3" name="Picture 2" descr="A picture containing sitting, lotion, refrigerator, cat&#10;&#10;Description automatically generated">
            <a:extLst>
              <a:ext uri="{FF2B5EF4-FFF2-40B4-BE49-F238E27FC236}">
                <a16:creationId xmlns:a16="http://schemas.microsoft.com/office/drawing/2014/main" id="{B4BAE7F6-F87D-42ED-8DED-D619B13E19A4}"/>
              </a:ext>
            </a:extLst>
          </p:cNvPr>
          <p:cNvPicPr>
            <a:picLocks noChangeAspect="1"/>
          </p:cNvPicPr>
          <p:nvPr/>
        </p:nvPicPr>
        <p:blipFill rotWithShape="1">
          <a:blip r:embed="rId2"/>
          <a:srcRect l="32605" t="13907" r="30311" b="25879"/>
          <a:stretch/>
        </p:blipFill>
        <p:spPr>
          <a:xfrm>
            <a:off x="648929" y="1386113"/>
            <a:ext cx="2133599" cy="4619124"/>
          </a:xfrm>
          <a:prstGeom prst="rect">
            <a:avLst/>
          </a:prstGeom>
        </p:spPr>
      </p:pic>
    </p:spTree>
    <p:extLst>
      <p:ext uri="{BB962C8B-B14F-4D97-AF65-F5344CB8AC3E}">
        <p14:creationId xmlns:p14="http://schemas.microsoft.com/office/powerpoint/2010/main" val="2764826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501FC72-D729-403D-B1D8-4F62EEC8ECB2}"/>
              </a:ext>
            </a:extLst>
          </p:cNvPr>
          <p:cNvSpPr txBox="1">
            <a:spLocks/>
          </p:cNvSpPr>
          <p:nvPr/>
        </p:nvSpPr>
        <p:spPr>
          <a:xfrm>
            <a:off x="483297" y="-90866"/>
            <a:ext cx="8229600" cy="114300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400" kern="1200">
                <a:solidFill>
                  <a:schemeClr val="tx2"/>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3200" dirty="0" err="1"/>
              <a:t>Akta</a:t>
            </a:r>
            <a:r>
              <a:rPr lang="en-US" sz="3200" dirty="0"/>
              <a:t> </a:t>
            </a:r>
            <a:r>
              <a:rPr lang="en-US" sz="3200" dirty="0" err="1"/>
              <a:t>Vite</a:t>
            </a:r>
            <a:r>
              <a:rPr lang="en-US" sz="3200" dirty="0"/>
              <a:t> – ESL Milk</a:t>
            </a:r>
          </a:p>
        </p:txBody>
      </p:sp>
      <p:sp>
        <p:nvSpPr>
          <p:cNvPr id="13" name="TextBox 12">
            <a:extLst>
              <a:ext uri="{FF2B5EF4-FFF2-40B4-BE49-F238E27FC236}">
                <a16:creationId xmlns:a16="http://schemas.microsoft.com/office/drawing/2014/main" id="{03F24631-83AC-49FB-B01C-26E25EA25C86}"/>
              </a:ext>
            </a:extLst>
          </p:cNvPr>
          <p:cNvSpPr txBox="1"/>
          <p:nvPr/>
        </p:nvSpPr>
        <p:spPr>
          <a:xfrm>
            <a:off x="483297" y="730711"/>
            <a:ext cx="749449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strike="noStrike" kern="1200" cap="none" spc="0" normalizeH="0" baseline="0" noProof="0" dirty="0">
                <a:ln>
                  <a:noFill/>
                </a:ln>
                <a:solidFill>
                  <a:srgbClr val="1F497D"/>
                </a:solidFill>
                <a:effectLst/>
                <a:uLnTx/>
                <a:uFillTx/>
                <a:latin typeface="Calibri"/>
                <a:ea typeface="+mn-ea"/>
                <a:cs typeface="+mn-cs"/>
              </a:rPr>
              <a:t>Premium quality Australian </a:t>
            </a:r>
            <a:r>
              <a:rPr lang="en-US" sz="1400" dirty="0">
                <a:solidFill>
                  <a:srgbClr val="1F497D"/>
                </a:solidFill>
                <a:latin typeface="Calibri"/>
              </a:rPr>
              <a:t>ESL</a:t>
            </a:r>
            <a:r>
              <a:rPr kumimoji="0" lang="en-US" sz="1400" b="0" strike="noStrike" kern="1200" cap="none" spc="0" normalizeH="0" baseline="0" noProof="0" dirty="0">
                <a:ln>
                  <a:noFill/>
                </a:ln>
                <a:solidFill>
                  <a:srgbClr val="1F497D"/>
                </a:solidFill>
                <a:effectLst/>
                <a:uLnTx/>
                <a:uFillTx/>
                <a:latin typeface="Calibri"/>
                <a:ea typeface="+mn-ea"/>
                <a:cs typeface="+mn-cs"/>
              </a:rPr>
              <a:t> milk, made from fresh milk</a:t>
            </a:r>
            <a:r>
              <a:rPr lang="en-US" sz="1400" dirty="0">
                <a:solidFill>
                  <a:srgbClr val="1F497D"/>
                </a:solidFill>
                <a:latin typeface="Calibri"/>
              </a:rPr>
              <a:t>.</a:t>
            </a:r>
            <a:endParaRPr kumimoji="0" lang="en-US" sz="1400" b="0" strike="noStrike" kern="1200" cap="none" spc="0" normalizeH="0" baseline="0" noProof="0" dirty="0">
              <a:ln>
                <a:noFill/>
              </a:ln>
              <a:solidFill>
                <a:srgbClr val="1F497D"/>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AC44390B-2417-4C81-8C12-D6BE78AFDC1A}"/>
              </a:ext>
            </a:extLst>
          </p:cNvPr>
          <p:cNvSpPr txBox="1"/>
          <p:nvPr/>
        </p:nvSpPr>
        <p:spPr>
          <a:xfrm>
            <a:off x="907410" y="6336065"/>
            <a:ext cx="1047086" cy="246221"/>
          </a:xfrm>
          <a:prstGeom prst="rect">
            <a:avLst/>
          </a:prstGeom>
          <a:solidFill>
            <a:schemeClr val="bg1"/>
          </a:solidFill>
          <a:ln>
            <a:solidFill>
              <a:schemeClr val="bg1"/>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000" b="1" u="sng" dirty="0">
              <a:solidFill>
                <a:srgbClr val="1F497D"/>
              </a:solidFill>
            </a:endParaRPr>
          </a:p>
        </p:txBody>
      </p:sp>
      <p:sp>
        <p:nvSpPr>
          <p:cNvPr id="20" name="Rectangle 19">
            <a:extLst>
              <a:ext uri="{FF2B5EF4-FFF2-40B4-BE49-F238E27FC236}">
                <a16:creationId xmlns:a16="http://schemas.microsoft.com/office/drawing/2014/main" id="{85782D01-90E7-4764-AF26-5AA404C27702}"/>
              </a:ext>
            </a:extLst>
          </p:cNvPr>
          <p:cNvSpPr/>
          <p:nvPr/>
        </p:nvSpPr>
        <p:spPr>
          <a:xfrm>
            <a:off x="483297" y="1228397"/>
            <a:ext cx="7494495" cy="4185761"/>
          </a:xfrm>
          <a:prstGeom prst="rect">
            <a:avLst/>
          </a:prstGeom>
        </p:spPr>
        <p:txBody>
          <a:bodyPr wrap="square">
            <a:spAutoFit/>
          </a:bodyPr>
          <a:lstStyle/>
          <a:p>
            <a:r>
              <a:rPr lang="en-AU" sz="1400" dirty="0">
                <a:solidFill>
                  <a:srgbClr val="1F497D"/>
                </a:solidFill>
                <a:latin typeface="Calibri"/>
              </a:rPr>
              <a:t>Product Specifications:</a:t>
            </a: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endParaRPr lang="en-AU" sz="1400" dirty="0">
              <a:solidFill>
                <a:srgbClr val="1F497D"/>
              </a:solidFill>
              <a:latin typeface="Calibri"/>
            </a:endParaRPr>
          </a:p>
          <a:p>
            <a:r>
              <a:rPr lang="en-AU" sz="1400" dirty="0">
                <a:solidFill>
                  <a:srgbClr val="1F497D"/>
                </a:solidFill>
                <a:latin typeface="Calibri"/>
              </a:rPr>
              <a:t>Pack Configuration: 12L per carton (2 x 6)</a:t>
            </a:r>
          </a:p>
          <a:p>
            <a:r>
              <a:rPr lang="en-AU" sz="1400" dirty="0">
                <a:solidFill>
                  <a:srgbClr val="1F497D"/>
                </a:solidFill>
                <a:latin typeface="Calibri"/>
              </a:rPr>
              <a:t>Pallet Configuration: 16 cartons/layer, 5 high, 80 cartons per pallet</a:t>
            </a:r>
          </a:p>
        </p:txBody>
      </p:sp>
      <p:cxnSp>
        <p:nvCxnSpPr>
          <p:cNvPr id="21" name="Straight Connector 20">
            <a:extLst>
              <a:ext uri="{FF2B5EF4-FFF2-40B4-BE49-F238E27FC236}">
                <a16:creationId xmlns:a16="http://schemas.microsoft.com/office/drawing/2014/main" id="{3131AE07-7F68-491D-AC19-493AC7856EF6}"/>
              </a:ext>
            </a:extLst>
          </p:cNvPr>
          <p:cNvCxnSpPr/>
          <p:nvPr/>
        </p:nvCxnSpPr>
        <p:spPr>
          <a:xfrm>
            <a:off x="483297" y="1057760"/>
            <a:ext cx="7695446" cy="0"/>
          </a:xfrm>
          <a:prstGeom prst="line">
            <a:avLst/>
          </a:prstGeom>
          <a:ln>
            <a:solidFill>
              <a:schemeClr val="accent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97B6B9D-AE36-4A67-B5DF-4602BC0BCF84}"/>
              </a:ext>
            </a:extLst>
          </p:cNvPr>
          <p:cNvPicPr/>
          <p:nvPr/>
        </p:nvPicPr>
        <p:blipFill>
          <a:blip r:embed="rId2">
            <a:extLst>
              <a:ext uri="{28A0092B-C50C-407E-A947-70E740481C1C}">
                <a14:useLocalDpi xmlns:a14="http://schemas.microsoft.com/office/drawing/2010/main" val="0"/>
              </a:ext>
            </a:extLst>
          </a:blip>
          <a:stretch>
            <a:fillRect/>
          </a:stretch>
        </p:blipFill>
        <p:spPr>
          <a:xfrm>
            <a:off x="6123458" y="2114006"/>
            <a:ext cx="2493645" cy="2369820"/>
          </a:xfrm>
          <a:prstGeom prst="rect">
            <a:avLst/>
          </a:prstGeom>
        </p:spPr>
      </p:pic>
      <p:pic>
        <p:nvPicPr>
          <p:cNvPr id="2" name="Picture 1">
            <a:extLst>
              <a:ext uri="{FF2B5EF4-FFF2-40B4-BE49-F238E27FC236}">
                <a16:creationId xmlns:a16="http://schemas.microsoft.com/office/drawing/2014/main" id="{4D553A48-67B2-484D-B268-A3DAA9534E1B}"/>
              </a:ext>
            </a:extLst>
          </p:cNvPr>
          <p:cNvPicPr>
            <a:picLocks noChangeAspect="1"/>
          </p:cNvPicPr>
          <p:nvPr/>
        </p:nvPicPr>
        <p:blipFill>
          <a:blip r:embed="rId3"/>
          <a:stretch>
            <a:fillRect/>
          </a:stretch>
        </p:blipFill>
        <p:spPr>
          <a:xfrm>
            <a:off x="483297" y="1585913"/>
            <a:ext cx="4497951" cy="3188108"/>
          </a:xfrm>
          <a:prstGeom prst="rect">
            <a:avLst/>
          </a:prstGeom>
        </p:spPr>
      </p:pic>
      <p:sp>
        <p:nvSpPr>
          <p:cNvPr id="10" name="TextBox 9">
            <a:extLst>
              <a:ext uri="{FF2B5EF4-FFF2-40B4-BE49-F238E27FC236}">
                <a16:creationId xmlns:a16="http://schemas.microsoft.com/office/drawing/2014/main" id="{49F49C82-29C3-4AD2-B289-80700AA77960}"/>
              </a:ext>
            </a:extLst>
          </p:cNvPr>
          <p:cNvSpPr txBox="1"/>
          <p:nvPr/>
        </p:nvSpPr>
        <p:spPr>
          <a:xfrm>
            <a:off x="2769324" y="5826034"/>
            <a:ext cx="3971109" cy="369332"/>
          </a:xfrm>
          <a:prstGeom prst="rect">
            <a:avLst/>
          </a:prstGeom>
          <a:noFill/>
        </p:spPr>
        <p:txBody>
          <a:bodyPr wrap="square" rtlCol="0">
            <a:spAutoFit/>
          </a:bodyPr>
          <a:lstStyle/>
          <a:p>
            <a:r>
              <a:rPr lang="en-US" dirty="0">
                <a:solidFill>
                  <a:schemeClr val="tx2"/>
                </a:solidFill>
              </a:rPr>
              <a:t>Price – AUDXXXX/L EXW Melbourne</a:t>
            </a:r>
          </a:p>
        </p:txBody>
      </p:sp>
    </p:spTree>
    <p:extLst>
      <p:ext uri="{BB962C8B-B14F-4D97-AF65-F5344CB8AC3E}">
        <p14:creationId xmlns:p14="http://schemas.microsoft.com/office/powerpoint/2010/main" val="976626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 y="-12790"/>
            <a:ext cx="9144000" cy="6870789"/>
          </a:xfrm>
          <a:prstGeom prst="rect">
            <a:avLst/>
          </a:prstGeom>
        </p:spPr>
      </p:pic>
      <p:pic>
        <p:nvPicPr>
          <p:cNvPr id="4" name="Picture 3"/>
          <p:cNvPicPr>
            <a:picLocks noChangeAspect="1"/>
          </p:cNvPicPr>
          <p:nvPr/>
        </p:nvPicPr>
        <p:blipFill>
          <a:blip r:embed="rId3">
            <a:clrChange>
              <a:clrFrom>
                <a:srgbClr val="FFFFFF"/>
              </a:clrFrom>
              <a:clrTo>
                <a:srgbClr val="FFFFFF">
                  <a:alpha val="0"/>
                </a:srgbClr>
              </a:clrTo>
            </a:clrChange>
          </a:blip>
          <a:stretch>
            <a:fillRect/>
          </a:stretch>
        </p:blipFill>
        <p:spPr>
          <a:xfrm>
            <a:off x="7132320" y="37732"/>
            <a:ext cx="1883093" cy="1734768"/>
          </a:xfrm>
          <a:prstGeom prst="rect">
            <a:avLst/>
          </a:prstGeom>
        </p:spPr>
      </p:pic>
    </p:spTree>
    <p:extLst>
      <p:ext uri="{BB962C8B-B14F-4D97-AF65-F5344CB8AC3E}">
        <p14:creationId xmlns:p14="http://schemas.microsoft.com/office/powerpoint/2010/main" val="3515816124"/>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6458</TotalTime>
  <Words>301</Words>
  <Application>Microsoft Office PowerPoint</Application>
  <PresentationFormat>On-screen Show (4:3)</PresentationFormat>
  <Paragraphs>67</Paragraphs>
  <Slides>7</Slides>
  <Notes>0</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7</vt:i4>
      </vt:variant>
    </vt:vector>
  </HeadingPairs>
  <TitlesOfParts>
    <vt:vector size="13" baseType="lpstr">
      <vt:lpstr>Arial</vt:lpstr>
      <vt:lpstr>Calibri</vt:lpstr>
      <vt:lpstr>1_Custom Design</vt:lpstr>
      <vt:lpstr>Custom Design</vt:lpstr>
      <vt:lpstr>Office Theme</vt:lpstr>
      <vt:lpstr>1_Office Theme</vt:lpstr>
      <vt:lpstr>PowerPoint Presentation</vt:lpstr>
      <vt:lpstr>About Nature’s Dairy “Creating healthy trusted Australian products that provide nutrition to all generations around the world”…</vt:lpstr>
      <vt:lpstr>PowerPoint Presentation</vt:lpstr>
      <vt:lpstr>PowerPoint Presentation</vt:lpstr>
      <vt:lpstr>PowerPoint Presentation</vt:lpstr>
      <vt:lpstr>PowerPoint Presentation</vt:lpstr>
      <vt:lpstr>PowerPoint Presentation</vt:lpstr>
    </vt:vector>
  </TitlesOfParts>
  <Company>Angel Designs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Narissa Llewellyn</dc:creator>
  <cp:lastModifiedBy>David Weber</cp:lastModifiedBy>
  <cp:revision>550</cp:revision>
  <cp:lastPrinted>2017-05-18T01:19:58Z</cp:lastPrinted>
  <dcterms:created xsi:type="dcterms:W3CDTF">2011-10-17T22:25:26Z</dcterms:created>
  <dcterms:modified xsi:type="dcterms:W3CDTF">2020-03-18T03:17:27Z</dcterms:modified>
</cp:coreProperties>
</file>